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3" r:id="rId3"/>
    <p:sldId id="460" r:id="rId4"/>
    <p:sldId id="461" r:id="rId5"/>
    <p:sldId id="446" r:id="rId6"/>
    <p:sldId id="462" r:id="rId7"/>
    <p:sldId id="463" r:id="rId8"/>
    <p:sldId id="464" r:id="rId9"/>
    <p:sldId id="329" r:id="rId10"/>
    <p:sldId id="451" r:id="rId11"/>
    <p:sldId id="465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t>4.12.2020.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s7dduhgn2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These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Days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Sharenting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8" y="1265322"/>
            <a:ext cx="3297260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" y="47728"/>
            <a:ext cx="5085636" cy="677683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712" y="1712391"/>
            <a:ext cx="9674430" cy="43543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16075" y="954588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gaps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missing</a:t>
            </a:r>
            <a:r>
              <a:rPr lang="hr-HR" sz="2000" b="1" dirty="0"/>
              <a:t> word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Nadopuni rečenice riječima koje nedostaju.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7353492-A92E-4410-A721-E88288DD8425}"/>
              </a:ext>
            </a:extLst>
          </p:cNvPr>
          <p:cNvSpPr txBox="1">
            <a:spLocks/>
          </p:cNvSpPr>
          <p:nvPr/>
        </p:nvSpPr>
        <p:spPr>
          <a:xfrm>
            <a:off x="5370465" y="2560040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texted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2C0A0DCB-9F31-4B4A-A126-8545C0EDFAD3}"/>
              </a:ext>
            </a:extLst>
          </p:cNvPr>
          <p:cNvSpPr txBox="1">
            <a:spLocks/>
          </p:cNvSpPr>
          <p:nvPr/>
        </p:nvSpPr>
        <p:spPr>
          <a:xfrm>
            <a:off x="9316863" y="2560039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tagged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64CE419B-9491-4CEF-ADE9-1971E06E0A05}"/>
              </a:ext>
            </a:extLst>
          </p:cNvPr>
          <p:cNvSpPr txBox="1">
            <a:spLocks/>
          </p:cNvSpPr>
          <p:nvPr/>
        </p:nvSpPr>
        <p:spPr>
          <a:xfrm>
            <a:off x="8242432" y="2993471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uploading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02AC1CED-59F0-4B72-A549-4B9F43E660EC}"/>
              </a:ext>
            </a:extLst>
          </p:cNvPr>
          <p:cNvSpPr txBox="1">
            <a:spLocks/>
          </p:cNvSpPr>
          <p:nvPr/>
        </p:nvSpPr>
        <p:spPr>
          <a:xfrm>
            <a:off x="3966932" y="3436146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timeline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B052D4CB-4D0E-4356-B016-948F7F8DD966}"/>
              </a:ext>
            </a:extLst>
          </p:cNvPr>
          <p:cNvSpPr txBox="1">
            <a:spLocks/>
          </p:cNvSpPr>
          <p:nvPr/>
        </p:nvSpPr>
        <p:spPr>
          <a:xfrm>
            <a:off x="4132277" y="3875347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reply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6AEE587C-75C7-479A-A51E-9A1E41EAAABD}"/>
              </a:ext>
            </a:extLst>
          </p:cNvPr>
          <p:cNvSpPr txBox="1">
            <a:spLocks/>
          </p:cNvSpPr>
          <p:nvPr/>
        </p:nvSpPr>
        <p:spPr>
          <a:xfrm>
            <a:off x="4517283" y="432349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share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3C5DB94C-7163-4720-AA13-6BDBAD57DA90}"/>
              </a:ext>
            </a:extLst>
          </p:cNvPr>
          <p:cNvSpPr txBox="1">
            <a:spLocks/>
          </p:cNvSpPr>
          <p:nvPr/>
        </p:nvSpPr>
        <p:spPr>
          <a:xfrm>
            <a:off x="2887371" y="4788765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offensive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98017BCF-B900-4278-B5F8-D4C8765FEBF9}"/>
              </a:ext>
            </a:extLst>
          </p:cNvPr>
          <p:cNvSpPr txBox="1">
            <a:spLocks/>
          </p:cNvSpPr>
          <p:nvPr/>
        </p:nvSpPr>
        <p:spPr>
          <a:xfrm>
            <a:off x="3288935" y="524547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log </a:t>
            </a:r>
            <a:r>
              <a:rPr lang="hr-HR" sz="2100" i="1" dirty="0" err="1">
                <a:solidFill>
                  <a:srgbClr val="FF0000"/>
                </a:solidFill>
              </a:rPr>
              <a:t>out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  <p:bldP spid="14" grpId="0" build="p"/>
      <p:bldP spid="15" grpId="0" build="p"/>
      <p:bldP spid="16" grpId="0" build="p"/>
      <p:bldP spid="17" grpId="0" build="p"/>
      <p:bldP spid="22" grpId="0" build="p"/>
      <p:bldP spid="23" grpId="0" build="p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" y="47728"/>
            <a:ext cx="5085636" cy="677683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16" y="2081300"/>
            <a:ext cx="10731122" cy="283878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16075" y="1091568"/>
            <a:ext cx="675346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Write</a:t>
            </a:r>
            <a:r>
              <a:rPr lang="hr-HR" sz="2000" b="1" dirty="0"/>
              <a:t>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own</a:t>
            </a:r>
            <a:r>
              <a:rPr lang="hr-HR" sz="2000" b="1" dirty="0"/>
              <a:t> </a:t>
            </a:r>
            <a:r>
              <a:rPr lang="hr-HR" sz="2000" b="1" dirty="0" err="1"/>
              <a:t>rules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etiquette</a:t>
            </a:r>
            <a:r>
              <a:rPr lang="hr-HR" sz="2000" b="1" dirty="0"/>
              <a:t> for </a:t>
            </a:r>
            <a:r>
              <a:rPr lang="hr-HR" sz="2000" b="1" dirty="0" err="1"/>
              <a:t>social</a:t>
            </a:r>
            <a:r>
              <a:rPr lang="hr-HR" sz="2000" b="1" dirty="0"/>
              <a:t> </a:t>
            </a:r>
            <a:r>
              <a:rPr lang="hr-HR" sz="2000" b="1" dirty="0" err="1"/>
              <a:t>media</a:t>
            </a:r>
            <a:r>
              <a:rPr lang="hr-HR" sz="2000" b="1" dirty="0"/>
              <a:t> </a:t>
            </a:r>
            <a:r>
              <a:rPr lang="hr-HR" sz="2000" b="1" dirty="0" err="1"/>
              <a:t>networks</a:t>
            </a:r>
            <a:r>
              <a:rPr lang="hr-HR" sz="2000" b="1" dirty="0"/>
              <a:t> (at </a:t>
            </a:r>
            <a:r>
              <a:rPr lang="hr-HR" sz="2000" b="1" dirty="0" err="1"/>
              <a:t>leat</a:t>
            </a:r>
            <a:r>
              <a:rPr lang="hr-HR" sz="2000" b="1" dirty="0"/>
              <a:t> </a:t>
            </a:r>
            <a:r>
              <a:rPr lang="hr-HR" sz="2000" b="1" dirty="0" err="1"/>
              <a:t>three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them</a:t>
            </a:r>
            <a:r>
              <a:rPr lang="hr-HR" sz="2000" b="1" dirty="0"/>
              <a:t>)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Napiši svoja pravila ponašanja na društvenim mrežama..</a:t>
            </a: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32E988EA-5ACF-4BD4-841D-1416DF2A758A}"/>
              </a:ext>
            </a:extLst>
          </p:cNvPr>
          <p:cNvSpPr txBox="1">
            <a:spLocks/>
          </p:cNvSpPr>
          <p:nvPr/>
        </p:nvSpPr>
        <p:spPr>
          <a:xfrm>
            <a:off x="5116075" y="5506923"/>
            <a:ext cx="6951274" cy="3254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/>
              <a:t>Uvježbati naučeno možeš na sljedećoj poveznici:</a:t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https://learningapps.org/watch?v=ps7dduhgn20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00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1347730" y="1523956"/>
            <a:ext cx="9496540" cy="6780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You </a:t>
            </a:r>
            <a:r>
              <a:rPr lang="hr-HR" sz="2000" b="1" dirty="0" err="1"/>
              <a:t>saw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title: SHARENTING!? </a:t>
            </a:r>
            <a:r>
              <a:rPr lang="en-US" sz="2000" b="1" dirty="0"/>
              <a:t>Are you familiar with this</a:t>
            </a:r>
            <a:r>
              <a:rPr lang="hr-HR" sz="2000" b="1" dirty="0"/>
              <a:t> </a:t>
            </a:r>
            <a:r>
              <a:rPr lang="en-US" sz="2000" b="1" dirty="0"/>
              <a:t>word? </a:t>
            </a:r>
            <a:br>
              <a:rPr lang="hr-HR" sz="2000" b="1" dirty="0"/>
            </a:br>
            <a:r>
              <a:rPr lang="hr-HR" sz="2000" i="1" dirty="0"/>
              <a:t>Vidjeli ste naslov SHARENTING!? Jeste li upoznati s tom riječju?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What does it mean? </a:t>
            </a:r>
            <a:br>
              <a:rPr lang="hr-HR" sz="2000" b="1" dirty="0"/>
            </a:br>
            <a:r>
              <a:rPr lang="hr-HR" sz="2000" i="1" dirty="0"/>
              <a:t>Što ona znači?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What do you think</a:t>
            </a:r>
            <a:r>
              <a:rPr lang="hr-HR" sz="2000" b="1" dirty="0"/>
              <a:t> </a:t>
            </a:r>
            <a:r>
              <a:rPr lang="en-US" sz="2000" b="1" dirty="0"/>
              <a:t>of parents who share photos and videos of</a:t>
            </a:r>
            <a:r>
              <a:rPr lang="hr-HR" sz="2000" b="1" dirty="0"/>
              <a:t> </a:t>
            </a:r>
            <a:r>
              <a:rPr lang="en-US" sz="2000" b="1" dirty="0"/>
              <a:t>their children on social media, such as</a:t>
            </a:r>
            <a:r>
              <a:rPr lang="hr-HR" sz="2000" b="1" dirty="0"/>
              <a:t> </a:t>
            </a:r>
            <a:r>
              <a:rPr lang="en-US" sz="2000" b="1" dirty="0"/>
              <a:t>Facebook, Instagram or Twitter? </a:t>
            </a:r>
            <a:br>
              <a:rPr lang="hr-HR" sz="2000" b="1" dirty="0"/>
            </a:br>
            <a:r>
              <a:rPr lang="hr-HR" sz="2000" i="1" dirty="0"/>
              <a:t>Što misliš o roditeljima koji dijele fotografije i video zapise svoje djece na društvenim mrežama, kao što su Facebook, </a:t>
            </a:r>
            <a:r>
              <a:rPr lang="hr-HR" sz="2000" i="1" dirty="0" err="1"/>
              <a:t>Instagram</a:t>
            </a:r>
            <a:r>
              <a:rPr lang="hr-HR" sz="2000" i="1" dirty="0"/>
              <a:t> ili Twitter?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Do your</a:t>
            </a:r>
            <a:r>
              <a:rPr lang="hr-HR" sz="2000" b="1" dirty="0"/>
              <a:t> </a:t>
            </a:r>
            <a:r>
              <a:rPr lang="en-US" sz="2000" b="1" dirty="0"/>
              <a:t>parents share your photos or videos? </a:t>
            </a:r>
            <a:br>
              <a:rPr lang="hr-HR" sz="2000" b="1" dirty="0"/>
            </a:br>
            <a:r>
              <a:rPr lang="hr-HR" sz="2000" i="1" dirty="0"/>
              <a:t>Dijele li tvoji roditelji takve sadržaje?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How do</a:t>
            </a:r>
            <a:r>
              <a:rPr lang="hr-HR" sz="2000" b="1" dirty="0"/>
              <a:t> </a:t>
            </a:r>
            <a:r>
              <a:rPr lang="en-US" sz="2000" b="1" dirty="0"/>
              <a:t>you feel about it?</a:t>
            </a:r>
            <a:br>
              <a:rPr lang="hr-HR" sz="2000" b="1" dirty="0"/>
            </a:br>
            <a:r>
              <a:rPr lang="hr-HR" sz="2000" i="1" dirty="0"/>
              <a:t>Kako se ti zbog toga osjećaš?</a:t>
            </a:r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E96BF4D4-619D-4D7E-B052-25D131CF5929}"/>
              </a:ext>
            </a:extLst>
          </p:cNvPr>
          <p:cNvSpPr txBox="1">
            <a:spLocks/>
          </p:cNvSpPr>
          <p:nvPr/>
        </p:nvSpPr>
        <p:spPr>
          <a:xfrm>
            <a:off x="5138854" y="22034"/>
            <a:ext cx="3376799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44.</a:t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869DBF49-6019-4B15-B39E-318937D6B3CC}"/>
              </a:ext>
            </a:extLst>
          </p:cNvPr>
          <p:cNvSpPr txBox="1">
            <a:spLocks/>
          </p:cNvSpPr>
          <p:nvPr/>
        </p:nvSpPr>
        <p:spPr>
          <a:xfrm>
            <a:off x="6566210" y="1890424"/>
            <a:ext cx="5625790" cy="28387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would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do </a:t>
            </a:r>
            <a:r>
              <a:rPr lang="hr-HR" sz="2000" b="1" dirty="0" err="1"/>
              <a:t>if</a:t>
            </a:r>
            <a:r>
              <a:rPr lang="hr-HR" sz="2000" b="1" dirty="0"/>
              <a:t> </a:t>
            </a:r>
            <a:r>
              <a:rPr lang="hr-HR" sz="2000" b="1" dirty="0" err="1"/>
              <a:t>this</a:t>
            </a:r>
            <a:r>
              <a:rPr lang="hr-HR" sz="2000" b="1" dirty="0"/>
              <a:t> </a:t>
            </a:r>
            <a:r>
              <a:rPr lang="hr-HR" sz="2000" b="1" dirty="0" err="1"/>
              <a:t>happened</a:t>
            </a:r>
            <a:r>
              <a:rPr lang="hr-HR" sz="2000" b="1" dirty="0"/>
              <a:t> to </a:t>
            </a:r>
            <a:r>
              <a:rPr lang="hr-HR" sz="2000" b="1" dirty="0" err="1"/>
              <a:t>you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Što biste vi učinili da vam se dogode sljedeće situacije?</a:t>
            </a:r>
          </a:p>
          <a:p>
            <a:pPr marL="0" indent="0">
              <a:buNone/>
            </a:pPr>
            <a:r>
              <a:rPr lang="hr-HR" sz="2000" i="1" dirty="0"/>
              <a:t>1 Ujna me označila na fotografiji koju ja ne želim dijeliti. Izgledam užasno.</a:t>
            </a:r>
          </a:p>
          <a:p>
            <a:pPr marL="0" indent="0">
              <a:buNone/>
            </a:pPr>
            <a:r>
              <a:rPr lang="hr-HR" sz="2000" i="1" dirty="0"/>
              <a:t>2 Želim igrati video igricu, ali nisam dovoljno star da se mogu prijaviti.</a:t>
            </a:r>
          </a:p>
          <a:p>
            <a:pPr marL="0" indent="0">
              <a:buNone/>
            </a:pPr>
            <a:r>
              <a:rPr lang="hr-HR" sz="2000" i="1" dirty="0"/>
              <a:t>3 Moja mama dijeli fotografije mene dok sam bio beba. Želim da prestane.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D6D4D92-0644-438E-87B4-789084812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" y="2345"/>
            <a:ext cx="512026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E15AA7A-1DE9-4BDB-961D-4DA7573D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0" y="1923877"/>
            <a:ext cx="6040242" cy="252333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989A6868-15E8-470B-8FBD-A78227A29E3E}"/>
              </a:ext>
            </a:extLst>
          </p:cNvPr>
          <p:cNvSpPr txBox="1">
            <a:spLocks/>
          </p:cNvSpPr>
          <p:nvPr/>
        </p:nvSpPr>
        <p:spPr>
          <a:xfrm>
            <a:off x="447393" y="939186"/>
            <a:ext cx="4697084" cy="671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Prepoznaješ li sljedeće riječi?</a:t>
            </a:r>
          </a:p>
          <a:p>
            <a:pPr marL="0" indent="0">
              <a:buNone/>
            </a:pPr>
            <a:r>
              <a:rPr lang="en-US" sz="2400" b="1" dirty="0"/>
              <a:t>to tag someone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/>
              <a:t>o</a:t>
            </a:r>
            <a:r>
              <a:rPr lang="hr-HR" sz="2400" b="1" dirty="0"/>
              <a:t> </a:t>
            </a:r>
            <a:r>
              <a:rPr lang="en-US" sz="2400" b="1" dirty="0"/>
              <a:t>sign in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private information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online identity</a:t>
            </a:r>
          </a:p>
          <a:p>
            <a:pPr marL="0" indent="0">
              <a:buNone/>
            </a:pPr>
            <a:r>
              <a:rPr lang="en-US" sz="2400" b="1" dirty="0"/>
              <a:t>online predators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p</a:t>
            </a:r>
            <a:r>
              <a:rPr lang="en-US" sz="2400" b="1" dirty="0" err="1"/>
              <a:t>rivacy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r</a:t>
            </a:r>
            <a:r>
              <a:rPr lang="en-US" sz="2400" b="1" dirty="0" err="1"/>
              <a:t>eckless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violate</a:t>
            </a:r>
          </a:p>
          <a:p>
            <a:pPr marL="0" indent="0">
              <a:buNone/>
            </a:pPr>
            <a:r>
              <a:rPr lang="en-US" sz="2400" b="1" dirty="0"/>
              <a:t>children’s rights</a:t>
            </a:r>
            <a:endParaRPr lang="hr-HR" sz="2400" b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E9E4ABC2-B309-4256-9B88-0BB89067DEDF}"/>
              </a:ext>
            </a:extLst>
          </p:cNvPr>
          <p:cNvSpPr txBox="1">
            <a:spLocks/>
          </p:cNvSpPr>
          <p:nvPr/>
        </p:nvSpPr>
        <p:spPr>
          <a:xfrm>
            <a:off x="6581951" y="2371380"/>
            <a:ext cx="4697084" cy="6712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to erase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revolve around</a:t>
            </a:r>
            <a:endParaRPr lang="hr-HR" sz="2400" b="1" dirty="0"/>
          </a:p>
          <a:p>
            <a:pPr marL="0" indent="0">
              <a:buNone/>
            </a:pPr>
            <a:r>
              <a:rPr lang="hr-HR" sz="2400" b="1" dirty="0"/>
              <a:t>t</a:t>
            </a:r>
            <a:r>
              <a:rPr lang="en-US" sz="2400" b="1" dirty="0"/>
              <a:t>o</a:t>
            </a:r>
            <a:r>
              <a:rPr lang="hr-HR" sz="2400" b="1" dirty="0"/>
              <a:t> </a:t>
            </a:r>
            <a:r>
              <a:rPr lang="en-US" sz="2400" b="1" dirty="0"/>
              <a:t>claim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please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sue</a:t>
            </a:r>
            <a:endParaRPr lang="hr-HR" sz="2400" b="1" dirty="0"/>
          </a:p>
          <a:p>
            <a:pPr marL="0" indent="0">
              <a:buNone/>
            </a:pPr>
            <a:r>
              <a:rPr lang="en-US" sz="2400" b="1" dirty="0"/>
              <a:t>to forbid</a:t>
            </a:r>
            <a:endParaRPr lang="hr-HR" sz="2400" b="1" dirty="0"/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580E77F-A04F-44DE-A950-B3323751122F}"/>
              </a:ext>
            </a:extLst>
          </p:cNvPr>
          <p:cNvSpPr txBox="1">
            <a:spLocks/>
          </p:cNvSpPr>
          <p:nvPr/>
        </p:nvSpPr>
        <p:spPr>
          <a:xfrm>
            <a:off x="3240291" y="1624114"/>
            <a:ext cx="3110429" cy="523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/>
              <a:t>označiti nekoga</a:t>
            </a:r>
          </a:p>
          <a:p>
            <a:pPr marL="0" indent="0">
              <a:buNone/>
            </a:pPr>
            <a:r>
              <a:rPr lang="hr-HR" sz="2400" i="1" dirty="0"/>
              <a:t>prijaviti se</a:t>
            </a:r>
          </a:p>
          <a:p>
            <a:pPr marL="0" indent="0">
              <a:buNone/>
            </a:pPr>
            <a:r>
              <a:rPr lang="hr-HR" sz="2400" i="1" dirty="0"/>
              <a:t>osobni podaci</a:t>
            </a:r>
          </a:p>
          <a:p>
            <a:pPr marL="0" indent="0">
              <a:buNone/>
            </a:pPr>
            <a:r>
              <a:rPr lang="hr-HR" sz="2400" i="1" dirty="0"/>
              <a:t>identitet na mreži</a:t>
            </a:r>
          </a:p>
          <a:p>
            <a:pPr marL="0" indent="0">
              <a:buNone/>
            </a:pPr>
            <a:r>
              <a:rPr lang="hr-HR" sz="2400" i="1" dirty="0"/>
              <a:t>predatori na mreži</a:t>
            </a:r>
          </a:p>
          <a:p>
            <a:pPr marL="0" indent="0">
              <a:buNone/>
            </a:pPr>
            <a:r>
              <a:rPr lang="hr-HR" sz="2400" i="1" dirty="0"/>
              <a:t>privatnost</a:t>
            </a:r>
          </a:p>
          <a:p>
            <a:pPr marL="0" indent="0">
              <a:buNone/>
            </a:pPr>
            <a:r>
              <a:rPr lang="hr-HR" sz="2400" i="1" dirty="0"/>
              <a:t>neoprezan</a:t>
            </a:r>
          </a:p>
          <a:p>
            <a:pPr marL="0" indent="0">
              <a:buNone/>
            </a:pPr>
            <a:r>
              <a:rPr lang="hr-HR" sz="2400" i="1" dirty="0"/>
              <a:t>prekršiti</a:t>
            </a:r>
          </a:p>
          <a:p>
            <a:pPr marL="0" indent="0">
              <a:buNone/>
            </a:pPr>
            <a:r>
              <a:rPr lang="hr-HR" sz="2400" i="1" dirty="0"/>
              <a:t>dječja prava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9059472C-0611-4A92-BBB4-F14F96C36949}"/>
              </a:ext>
            </a:extLst>
          </p:cNvPr>
          <p:cNvSpPr txBox="1">
            <a:spLocks/>
          </p:cNvSpPr>
          <p:nvPr/>
        </p:nvSpPr>
        <p:spPr>
          <a:xfrm>
            <a:off x="9253665" y="2396212"/>
            <a:ext cx="3110429" cy="5233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i="1" dirty="0"/>
              <a:t>obrisati</a:t>
            </a:r>
          </a:p>
          <a:p>
            <a:pPr marL="0" indent="0">
              <a:buNone/>
            </a:pPr>
            <a:r>
              <a:rPr lang="hr-HR" sz="2400" i="1" dirty="0"/>
              <a:t>okretati se oko</a:t>
            </a:r>
          </a:p>
          <a:p>
            <a:pPr marL="0" indent="0">
              <a:buNone/>
            </a:pPr>
            <a:r>
              <a:rPr lang="hr-HR" sz="2400" i="1" dirty="0" err="1"/>
              <a:t>trvditi</a:t>
            </a:r>
            <a:endParaRPr lang="hr-HR" sz="2400" i="1" dirty="0"/>
          </a:p>
          <a:p>
            <a:pPr marL="0" indent="0">
              <a:buNone/>
            </a:pPr>
            <a:r>
              <a:rPr lang="hr-HR" sz="2400" i="1" dirty="0"/>
              <a:t>udovoljiti</a:t>
            </a:r>
          </a:p>
          <a:p>
            <a:pPr marL="0" indent="0">
              <a:buNone/>
            </a:pPr>
            <a:r>
              <a:rPr lang="hr-HR" sz="2400" i="1" dirty="0"/>
              <a:t>tužiti</a:t>
            </a:r>
          </a:p>
          <a:p>
            <a:pPr marL="0" indent="0">
              <a:buNone/>
            </a:pPr>
            <a:r>
              <a:rPr lang="hr-HR" sz="2400" i="1" dirty="0"/>
              <a:t>zabraniti</a:t>
            </a:r>
          </a:p>
        </p:txBody>
      </p:sp>
    </p:spTree>
    <p:extLst>
      <p:ext uri="{BB962C8B-B14F-4D97-AF65-F5344CB8AC3E}">
        <p14:creationId xmlns:p14="http://schemas.microsoft.com/office/powerpoint/2010/main" val="25085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14292"/>
            <a:ext cx="5103885" cy="68437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" y="-1795345"/>
            <a:ext cx="5352215" cy="863905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587200" y="3674764"/>
            <a:ext cx="640092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choose</a:t>
            </a:r>
            <a:r>
              <a:rPr lang="hr-HR" sz="2000" b="1" dirty="0"/>
              <a:t> </a:t>
            </a:r>
            <a:r>
              <a:rPr lang="hr-HR" sz="2000" b="1" dirty="0" err="1"/>
              <a:t>what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agree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Pročitaj tekst i razmisli sa kojim se tvrdnjama iz 1. zadatka slažeš.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195E24C-A5ED-4F7D-B83E-858FBE85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07" y="4704300"/>
            <a:ext cx="6207516" cy="1001960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362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14292"/>
            <a:ext cx="5103885" cy="684370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327062" y="939843"/>
            <a:ext cx="640092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</a:t>
            </a:r>
            <a:r>
              <a:rPr lang="hr-HR" sz="2000" b="1" dirty="0" err="1"/>
              <a:t>again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gaps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words</a:t>
            </a:r>
            <a:r>
              <a:rPr lang="hr-HR" sz="2000" b="1" dirty="0"/>
              <a:t> / </a:t>
            </a:r>
            <a:r>
              <a:rPr lang="hr-HR" sz="2000" b="1" dirty="0" err="1"/>
              <a:t>expressions</a:t>
            </a:r>
            <a:r>
              <a:rPr lang="hr-HR" sz="2000" b="1" dirty="0"/>
              <a:t> </a:t>
            </a:r>
            <a:r>
              <a:rPr lang="hr-HR" sz="2000" b="1" dirty="0" err="1"/>
              <a:t>that</a:t>
            </a:r>
            <a:r>
              <a:rPr lang="hr-HR" sz="2000" b="1" dirty="0"/>
              <a:t> </a:t>
            </a:r>
            <a:r>
              <a:rPr lang="hr-HR" sz="2000" b="1" dirty="0" err="1"/>
              <a:t>mean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following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Pročitaj tekst još jednom i nadopuni riječima koje znače…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195E24C-A5ED-4F7D-B83E-858FBE85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66" y="1916915"/>
            <a:ext cx="6207516" cy="352269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877F0712-6C93-435F-9309-A4B3D42C49FC}"/>
              </a:ext>
            </a:extLst>
          </p:cNvPr>
          <p:cNvSpPr txBox="1">
            <a:spLocks/>
          </p:cNvSpPr>
          <p:nvPr/>
        </p:nvSpPr>
        <p:spPr>
          <a:xfrm>
            <a:off x="10227749" y="2677611"/>
            <a:ext cx="2807065" cy="517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suing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0B297207-0534-4303-9D2F-ADF0EE187560}"/>
              </a:ext>
            </a:extLst>
          </p:cNvPr>
          <p:cNvSpPr txBox="1">
            <a:spLocks/>
          </p:cNvSpPr>
          <p:nvPr/>
        </p:nvSpPr>
        <p:spPr>
          <a:xfrm>
            <a:off x="6951645" y="293618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 err="1">
                <a:solidFill>
                  <a:srgbClr val="FF0000"/>
                </a:solidFill>
              </a:rPr>
              <a:t>revolves</a:t>
            </a:r>
            <a:r>
              <a:rPr lang="hr-HR" sz="2200" i="1" dirty="0">
                <a:solidFill>
                  <a:srgbClr val="FF0000"/>
                </a:solidFill>
              </a:rPr>
              <a:t> </a:t>
            </a:r>
            <a:r>
              <a:rPr lang="hr-HR" sz="2200" i="1" dirty="0" err="1">
                <a:solidFill>
                  <a:srgbClr val="FF0000"/>
                </a:solidFill>
              </a:rPr>
              <a:t>around</a:t>
            </a:r>
            <a:endParaRPr lang="hr-HR" sz="22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18F64C37-2A6D-47CB-91AB-BB2D3BFCD109}"/>
              </a:ext>
            </a:extLst>
          </p:cNvPr>
          <p:cNvSpPr txBox="1">
            <a:spLocks/>
          </p:cNvSpPr>
          <p:nvPr/>
        </p:nvSpPr>
        <p:spPr>
          <a:xfrm>
            <a:off x="9274413" y="3194758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violates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child’s</a:t>
            </a:r>
            <a:r>
              <a:rPr lang="hr-HR" sz="2100" i="1" dirty="0">
                <a:solidFill>
                  <a:srgbClr val="FF0000"/>
                </a:solidFill>
              </a:rPr>
              <a:t> </a:t>
            </a:r>
            <a:r>
              <a:rPr lang="hr-HR" sz="2100" i="1" dirty="0" err="1">
                <a:solidFill>
                  <a:srgbClr val="FF0000"/>
                </a:solidFill>
              </a:rPr>
              <a:t>rights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D774E565-89A9-4368-92A3-419CC797192E}"/>
              </a:ext>
            </a:extLst>
          </p:cNvPr>
          <p:cNvSpPr txBox="1">
            <a:spLocks/>
          </p:cNvSpPr>
          <p:nvPr/>
        </p:nvSpPr>
        <p:spPr>
          <a:xfrm>
            <a:off x="6467348" y="3725623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online </a:t>
            </a:r>
            <a:r>
              <a:rPr lang="hr-HR" sz="2100" i="1" dirty="0" err="1">
                <a:solidFill>
                  <a:srgbClr val="FF0000"/>
                </a:solidFill>
              </a:rPr>
              <a:t>predators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55FA75EA-1DAC-487D-AE07-2BE860CFE412}"/>
              </a:ext>
            </a:extLst>
          </p:cNvPr>
          <p:cNvSpPr txBox="1">
            <a:spLocks/>
          </p:cNvSpPr>
          <p:nvPr/>
        </p:nvSpPr>
        <p:spPr>
          <a:xfrm>
            <a:off x="5668096" y="4244540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online </a:t>
            </a:r>
            <a:r>
              <a:rPr lang="hr-HR" sz="2100" i="1" dirty="0" err="1">
                <a:solidFill>
                  <a:srgbClr val="FF0000"/>
                </a:solidFill>
              </a:rPr>
              <a:t>identity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64E5381D-E0F5-4A37-B790-D27FF5940D50}"/>
              </a:ext>
            </a:extLst>
          </p:cNvPr>
          <p:cNvSpPr txBox="1">
            <a:spLocks/>
          </p:cNvSpPr>
          <p:nvPr/>
        </p:nvSpPr>
        <p:spPr>
          <a:xfrm>
            <a:off x="9133935" y="4507170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please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id="{C1285040-F66D-4F42-97E9-C9C5FEFE75F6}"/>
              </a:ext>
            </a:extLst>
          </p:cNvPr>
          <p:cNvSpPr txBox="1">
            <a:spLocks/>
          </p:cNvSpPr>
          <p:nvPr/>
        </p:nvSpPr>
        <p:spPr>
          <a:xfrm>
            <a:off x="6494357" y="4748995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erase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86EE36E4-87BD-4975-ACA5-3E1F9A35134B}"/>
              </a:ext>
            </a:extLst>
          </p:cNvPr>
          <p:cNvSpPr txBox="1">
            <a:spLocks/>
          </p:cNvSpPr>
          <p:nvPr/>
        </p:nvSpPr>
        <p:spPr>
          <a:xfrm>
            <a:off x="7151965" y="5009849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reckless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9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1" grpId="0" build="p"/>
      <p:bldP spid="12" grpId="0" build="p"/>
      <p:bldP spid="13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32020"/>
            <a:ext cx="5103885" cy="680825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25199" y="32020"/>
            <a:ext cx="6781505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Mark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an</a:t>
            </a:r>
            <a:r>
              <a:rPr lang="hr-HR" sz="2000" b="1" dirty="0"/>
              <a:t> X how </a:t>
            </a:r>
            <a:r>
              <a:rPr lang="hr-HR" sz="2000" b="1" dirty="0" err="1"/>
              <a:t>much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agree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following</a:t>
            </a:r>
            <a:r>
              <a:rPr lang="hr-HR" sz="2000" b="1" dirty="0"/>
              <a:t> </a:t>
            </a:r>
            <a:r>
              <a:rPr lang="hr-HR" sz="2000" b="1" dirty="0" err="1"/>
              <a:t>statements</a:t>
            </a:r>
            <a:r>
              <a:rPr lang="en-US" sz="2000" b="1" dirty="0"/>
              <a:t>.</a:t>
            </a:r>
            <a:br>
              <a:rPr lang="hr-HR" sz="2000" b="1" dirty="0"/>
            </a:br>
            <a:r>
              <a:rPr lang="hr-HR" sz="2000" i="1" dirty="0"/>
              <a:t>Označi znakom X koliko se slažeš sa sljedećim izjavama.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195E24C-A5ED-4F7D-B83E-858FBE85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1087298"/>
            <a:ext cx="10672815" cy="55757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74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" y="32020"/>
            <a:ext cx="5103885" cy="6808251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5125199" y="32020"/>
            <a:ext cx="640092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Would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forbid</a:t>
            </a:r>
            <a:r>
              <a:rPr lang="hr-HR" sz="2000" b="1" dirty="0"/>
              <a:t> </a:t>
            </a:r>
            <a:r>
              <a:rPr lang="hr-HR" sz="2000" b="1" dirty="0" err="1"/>
              <a:t>any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, </a:t>
            </a:r>
            <a:r>
              <a:rPr lang="hr-HR" sz="2000" b="1" dirty="0" err="1"/>
              <a:t>if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could</a:t>
            </a:r>
            <a:r>
              <a:rPr lang="hr-HR" sz="2000" b="1" dirty="0"/>
              <a:t>?</a:t>
            </a:r>
            <a:br>
              <a:rPr lang="hr-HR" sz="2000" b="1" dirty="0"/>
            </a:br>
            <a:r>
              <a:rPr lang="hr-HR" sz="2000" i="1" dirty="0"/>
              <a:t>Da možeš, bi li zabranio sljedeće?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A195E24C-A5ED-4F7D-B83E-858FBE855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0" y="253368"/>
            <a:ext cx="4685693" cy="352269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B0F9B5B-1CB2-4239-8930-0D24434F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30" y="2128985"/>
            <a:ext cx="5398600" cy="443706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DECBF8BF-7C9B-4AB5-8069-92B80EA94DAF}"/>
              </a:ext>
            </a:extLst>
          </p:cNvPr>
          <p:cNvSpPr txBox="1">
            <a:spLocks/>
          </p:cNvSpPr>
          <p:nvPr/>
        </p:nvSpPr>
        <p:spPr>
          <a:xfrm>
            <a:off x="5617882" y="1418359"/>
            <a:ext cx="6400923" cy="283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Insert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right</a:t>
            </a:r>
            <a:r>
              <a:rPr lang="hr-HR" sz="2000" b="1" dirty="0"/>
              <a:t> </a:t>
            </a:r>
            <a:r>
              <a:rPr lang="hr-HR" sz="2000" b="1" dirty="0" err="1"/>
              <a:t>preposition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Nadopuni ponuđenim riječima.</a:t>
            </a: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id="{357F2F59-9829-44E5-9090-78237A39942D}"/>
              </a:ext>
            </a:extLst>
          </p:cNvPr>
          <p:cNvSpPr txBox="1">
            <a:spLocks/>
          </p:cNvSpPr>
          <p:nvPr/>
        </p:nvSpPr>
        <p:spPr>
          <a:xfrm>
            <a:off x="7756826" y="3006088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0686D6C8-83E8-4FC1-831A-882138F7B394}"/>
              </a:ext>
            </a:extLst>
          </p:cNvPr>
          <p:cNvSpPr txBox="1">
            <a:spLocks/>
          </p:cNvSpPr>
          <p:nvPr/>
        </p:nvSpPr>
        <p:spPr>
          <a:xfrm>
            <a:off x="8442365" y="3293127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D333D0BE-D27F-4D68-899E-06FAD231079A}"/>
              </a:ext>
            </a:extLst>
          </p:cNvPr>
          <p:cNvSpPr txBox="1">
            <a:spLocks/>
          </p:cNvSpPr>
          <p:nvPr/>
        </p:nvSpPr>
        <p:spPr>
          <a:xfrm>
            <a:off x="7855978" y="386598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   </a:t>
            </a:r>
            <a:r>
              <a:rPr lang="hr-HR" sz="2100" i="1" dirty="0" err="1">
                <a:solidFill>
                  <a:srgbClr val="FF0000"/>
                </a:solidFill>
              </a:rPr>
              <a:t>by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1F9B0341-770B-4C67-B0E7-40F093E08056}"/>
              </a:ext>
            </a:extLst>
          </p:cNvPr>
          <p:cNvSpPr txBox="1">
            <a:spLocks/>
          </p:cNvSpPr>
          <p:nvPr/>
        </p:nvSpPr>
        <p:spPr>
          <a:xfrm>
            <a:off x="7756825" y="431638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around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1" name="Rezervirano mjesto sadržaja 2">
            <a:extLst>
              <a:ext uri="{FF2B5EF4-FFF2-40B4-BE49-F238E27FC236}">
                <a16:creationId xmlns:a16="http://schemas.microsoft.com/office/drawing/2014/main" id="{655ADA5E-5C32-4F9D-A7AA-8804316EA07E}"/>
              </a:ext>
            </a:extLst>
          </p:cNvPr>
          <p:cNvSpPr txBox="1">
            <a:spLocks/>
          </p:cNvSpPr>
          <p:nvPr/>
        </p:nvSpPr>
        <p:spPr>
          <a:xfrm>
            <a:off x="7503439" y="4736864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out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2" name="Rezervirano mjesto sadržaja 2">
            <a:extLst>
              <a:ext uri="{FF2B5EF4-FFF2-40B4-BE49-F238E27FC236}">
                <a16:creationId xmlns:a16="http://schemas.microsoft.com/office/drawing/2014/main" id="{49C4D0AB-5B1B-4E0D-BED4-846A0DF45195}"/>
              </a:ext>
            </a:extLst>
          </p:cNvPr>
          <p:cNvSpPr txBox="1">
            <a:spLocks/>
          </p:cNvSpPr>
          <p:nvPr/>
        </p:nvSpPr>
        <p:spPr>
          <a:xfrm>
            <a:off x="7756825" y="5013968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up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3" name="Rezervirano mjesto sadržaja 2">
            <a:extLst>
              <a:ext uri="{FF2B5EF4-FFF2-40B4-BE49-F238E27FC236}">
                <a16:creationId xmlns:a16="http://schemas.microsoft.com/office/drawing/2014/main" id="{5533E7EB-9A79-4D9D-B5B9-B51BEFA2CF3A}"/>
              </a:ext>
            </a:extLst>
          </p:cNvPr>
          <p:cNvSpPr txBox="1">
            <a:spLocks/>
          </p:cNvSpPr>
          <p:nvPr/>
        </p:nvSpPr>
        <p:spPr>
          <a:xfrm>
            <a:off x="8906971" y="5330617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  </a:t>
            </a:r>
            <a:r>
              <a:rPr lang="hr-HR" sz="2100" i="1" dirty="0" err="1">
                <a:solidFill>
                  <a:srgbClr val="FF0000"/>
                </a:solidFill>
              </a:rPr>
              <a:t>of</a:t>
            </a:r>
            <a:endParaRPr lang="hr-HR" sz="2100" i="1" dirty="0">
              <a:solidFill>
                <a:srgbClr val="FF0000"/>
              </a:solidFill>
            </a:endParaRPr>
          </a:p>
        </p:txBody>
      </p:sp>
      <p:sp>
        <p:nvSpPr>
          <p:cNvPr id="24" name="Rezervirano mjesto sadržaja 2">
            <a:extLst>
              <a:ext uri="{FF2B5EF4-FFF2-40B4-BE49-F238E27FC236}">
                <a16:creationId xmlns:a16="http://schemas.microsoft.com/office/drawing/2014/main" id="{B103A190-F401-4848-AE16-9FC72BFAF58B}"/>
              </a:ext>
            </a:extLst>
          </p:cNvPr>
          <p:cNvSpPr txBox="1">
            <a:spLocks/>
          </p:cNvSpPr>
          <p:nvPr/>
        </p:nvSpPr>
        <p:spPr>
          <a:xfrm>
            <a:off x="7146597" y="5607721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>
                <a:solidFill>
                  <a:srgbClr val="FF0000"/>
                </a:solidFill>
              </a:rPr>
              <a:t>to</a:t>
            </a:r>
          </a:p>
        </p:txBody>
      </p:sp>
      <p:sp>
        <p:nvSpPr>
          <p:cNvPr id="25" name="Rezervirano mjesto sadržaja 2">
            <a:extLst>
              <a:ext uri="{FF2B5EF4-FFF2-40B4-BE49-F238E27FC236}">
                <a16:creationId xmlns:a16="http://schemas.microsoft.com/office/drawing/2014/main" id="{FA0710DA-8C17-45B2-BAC3-681B37BC18EC}"/>
              </a:ext>
            </a:extLst>
          </p:cNvPr>
          <p:cNvSpPr txBox="1">
            <a:spLocks/>
          </p:cNvSpPr>
          <p:nvPr/>
        </p:nvSpPr>
        <p:spPr>
          <a:xfrm>
            <a:off x="9833595" y="6185528"/>
            <a:ext cx="2807065" cy="364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100" i="1" dirty="0" err="1">
                <a:solidFill>
                  <a:srgbClr val="FF0000"/>
                </a:solidFill>
              </a:rPr>
              <a:t>up</a:t>
            </a:r>
            <a:endParaRPr lang="hr-HR" sz="21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81"/>
            <a:ext cx="5149682" cy="6866242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5242279" y="71306"/>
            <a:ext cx="6019800" cy="951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000" b="1" dirty="0"/>
              <a:t>Open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exercise</a:t>
            </a:r>
            <a:r>
              <a:rPr lang="hr-HR" sz="2000" b="1" dirty="0"/>
              <a:t> </a:t>
            </a:r>
            <a:r>
              <a:rPr lang="hr-HR" sz="2000" b="1" dirty="0" err="1"/>
              <a:t>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40.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80" y="1886753"/>
            <a:ext cx="10192419" cy="476564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3F78CB02-FC75-44F9-993A-F46B14060D86}"/>
              </a:ext>
            </a:extLst>
          </p:cNvPr>
          <p:cNvSpPr txBox="1">
            <a:spLocks/>
          </p:cNvSpPr>
          <p:nvPr/>
        </p:nvSpPr>
        <p:spPr>
          <a:xfrm>
            <a:off x="5242279" y="648752"/>
            <a:ext cx="6742694" cy="1612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Put </a:t>
            </a:r>
            <a:r>
              <a:rPr lang="hr-HR" sz="2000" b="1" dirty="0" err="1"/>
              <a:t>each</a:t>
            </a:r>
            <a:r>
              <a:rPr lang="hr-HR" sz="2000" b="1" dirty="0"/>
              <a:t> </a:t>
            </a:r>
            <a:r>
              <a:rPr lang="hr-HR" sz="2000" b="1" dirty="0" err="1"/>
              <a:t>type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behaviour</a:t>
            </a:r>
            <a:r>
              <a:rPr lang="hr-HR" sz="2000" b="1" dirty="0"/>
              <a:t> on </a:t>
            </a:r>
            <a:r>
              <a:rPr lang="hr-HR" sz="2000" b="1" dirty="0" err="1"/>
              <a:t>social</a:t>
            </a:r>
            <a:r>
              <a:rPr lang="hr-HR" sz="2000" b="1" dirty="0"/>
              <a:t> </a:t>
            </a:r>
            <a:r>
              <a:rPr lang="hr-HR" sz="2000" b="1" dirty="0" err="1"/>
              <a:t>networks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columns</a:t>
            </a:r>
            <a:r>
              <a:rPr lang="hr-HR" sz="2000" b="1" dirty="0"/>
              <a:t>, </a:t>
            </a:r>
            <a:r>
              <a:rPr lang="hr-HR" sz="2000" b="1" dirty="0" err="1"/>
              <a:t>depending</a:t>
            </a:r>
            <a:r>
              <a:rPr lang="hr-HR" sz="2000" b="1" dirty="0"/>
              <a:t> on how </a:t>
            </a:r>
            <a:r>
              <a:rPr lang="hr-HR" sz="2000" b="1" dirty="0" err="1"/>
              <a:t>much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like</a:t>
            </a:r>
            <a:r>
              <a:rPr lang="hr-HR" sz="2000" b="1" dirty="0"/>
              <a:t> </a:t>
            </a:r>
            <a:r>
              <a:rPr lang="hr-HR" sz="2000" b="1" dirty="0" err="1"/>
              <a:t>it</a:t>
            </a:r>
            <a:r>
              <a:rPr lang="hr-HR" sz="2000" b="1" dirty="0"/>
              <a:t>.</a:t>
            </a:r>
            <a:br>
              <a:rPr lang="hr-HR" sz="2000" b="1" dirty="0"/>
            </a:br>
            <a:r>
              <a:rPr lang="hr-HR" sz="2000" i="1" dirty="0"/>
              <a:t>Razvrstaj ponašanja na društvenim mrežama u tri stupca ovisno o tome koliko ti se sviđaju!</a:t>
            </a:r>
          </a:p>
        </p:txBody>
      </p:sp>
    </p:spTree>
    <p:extLst>
      <p:ext uri="{BB962C8B-B14F-4D97-AF65-F5344CB8AC3E}">
        <p14:creationId xmlns:p14="http://schemas.microsoft.com/office/powerpoint/2010/main" val="22632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236</Words>
  <Application>Microsoft Office PowerPoint</Application>
  <PresentationFormat>Široki zaslon</PresentationFormat>
  <Paragraphs>78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Tema sustava Office</vt:lpstr>
      <vt:lpstr>UNIT 3;  These Days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Siniša Vuksan</cp:lastModifiedBy>
  <cp:revision>269</cp:revision>
  <dcterms:created xsi:type="dcterms:W3CDTF">2020-09-12T11:20:19Z</dcterms:created>
  <dcterms:modified xsi:type="dcterms:W3CDTF">2020-12-04T15:50:06Z</dcterms:modified>
</cp:coreProperties>
</file>